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7" r:id="rId2"/>
    <p:sldId id="440" r:id="rId3"/>
    <p:sldId id="450" r:id="rId4"/>
    <p:sldId id="451" r:id="rId5"/>
    <p:sldId id="452" r:id="rId6"/>
    <p:sldId id="458" r:id="rId7"/>
    <p:sldId id="454" r:id="rId8"/>
    <p:sldId id="455" r:id="rId9"/>
    <p:sldId id="456" r:id="rId10"/>
    <p:sldId id="459" r:id="rId11"/>
    <p:sldId id="448" r:id="rId12"/>
  </p:sldIdLst>
  <p:sldSz cx="9144000" cy="6858000" type="letter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8E00"/>
    <a:srgbClr val="18CBFF"/>
    <a:srgbClr val="FFD500"/>
    <a:srgbClr val="FD7308"/>
    <a:srgbClr val="F47D41"/>
    <a:srgbClr val="1ACFFE"/>
    <a:srgbClr val="FBF600"/>
    <a:srgbClr val="0766CB"/>
    <a:srgbClr val="F47D7A"/>
    <a:srgbClr val="64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3262" autoAdjust="0"/>
  </p:normalViewPr>
  <p:slideViewPr>
    <p:cSldViewPr snapToGrid="0">
      <p:cViewPr varScale="1">
        <p:scale>
          <a:sx n="74" d="100"/>
          <a:sy n="74" d="100"/>
        </p:scale>
        <p:origin x="120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54" y="-90"/>
      </p:cViewPr>
      <p:guideLst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EA7E764-36C8-43F1-A5E4-D98E463A81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3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41" tIns="46371" rIns="92741" bIns="46371" numCol="1" anchor="t" anchorCtr="0" compatLnSpc="1">
            <a:prstTxWarp prst="textNoShape">
              <a:avLst/>
            </a:prstTxWarp>
          </a:bodyPr>
          <a:lstStyle>
            <a:lvl1pPr defTabSz="926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5443EBD-8112-4002-8437-F5AC04EFA5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3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41" tIns="46371" rIns="92741" bIns="46371" numCol="1" anchor="t" anchorCtr="0" compatLnSpc="1">
            <a:prstTxWarp prst="textNoShape">
              <a:avLst/>
            </a:prstTxWarp>
          </a:bodyPr>
          <a:lstStyle>
            <a:lvl1pPr algn="r" defTabSz="926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41054963-58A3-4B84-9096-0254E0BC18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519"/>
            <a:ext cx="3077739" cy="4693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41" tIns="46371" rIns="92741" bIns="46371" numCol="1" anchor="b" anchorCtr="0" compatLnSpc="1">
            <a:prstTxWarp prst="textNoShape">
              <a:avLst/>
            </a:prstTxWarp>
          </a:bodyPr>
          <a:lstStyle>
            <a:lvl1pPr defTabSz="926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C04BCBE-8B6C-4554-9304-80DDDC274A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3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41" tIns="46371" rIns="92741" bIns="46371" numCol="1" anchor="t" anchorCtr="0" compatLnSpc="1">
            <a:prstTxWarp prst="textNoShape">
              <a:avLst/>
            </a:prstTxWarp>
          </a:bodyPr>
          <a:lstStyle>
            <a:lvl1pPr defTabSz="926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E8E09B9-8C7F-41D6-BBFE-80F15DA75F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3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41" tIns="46371" rIns="92741" bIns="46371" numCol="1" anchor="t" anchorCtr="0" compatLnSpc="1">
            <a:prstTxWarp prst="textNoShape">
              <a:avLst/>
            </a:prstTxWarp>
          </a:bodyPr>
          <a:lstStyle>
            <a:lvl1pPr algn="r" defTabSz="926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9B06D7D-1322-432D-8338-7DF6C6B960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4237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0BA982EB-D5D6-4964-BF1B-163D0E0095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66"/>
            <a:ext cx="5681980" cy="4224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41" tIns="46371" rIns="92741" bIns="46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7354641F-CB35-4E38-AC94-DB379EBBBC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519"/>
            <a:ext cx="3077739" cy="4693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41" tIns="46371" rIns="92741" bIns="46371" numCol="1" anchor="b" anchorCtr="0" compatLnSpc="1">
            <a:prstTxWarp prst="textNoShape">
              <a:avLst/>
            </a:prstTxWarp>
          </a:bodyPr>
          <a:lstStyle>
            <a:lvl1pPr defTabSz="926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115E0D2C-C56A-4C01-BEE2-08CCFAB96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519"/>
            <a:ext cx="3077739" cy="4693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41" tIns="46371" rIns="92741" bIns="46371" numCol="1" anchor="b" anchorCtr="0" compatLnSpc="1">
            <a:prstTxWarp prst="textNoShape">
              <a:avLst/>
            </a:prstTxWarp>
          </a:bodyPr>
          <a:lstStyle>
            <a:lvl1pPr algn="r" defTabSz="926863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BDD2F-B58E-47B0-917D-0A40F1A71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BDD2F-B58E-47B0-917D-0A40F1A712B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33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8A9AC3-F44F-4E22-A983-1717874D0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28A83-944D-441E-9EA8-AAE4A0C97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7EB01E6-6227-41E0-9A91-14609CA86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263DB07-A9A0-4208-AB31-8A85E0BEC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A7415FF-8A5B-45DD-9A01-4A871EE9D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0B2CBDF-D0FE-4813-92E9-1B2F19391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271DF8D-E8C4-4824-88A9-045CE2525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A3F605-033F-43E6-BD6B-C3B48848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42B21D-E867-4548-9AAF-92A313A59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2284601-E67B-4634-9A4E-C222E030A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9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42B21D-E867-4548-9AAF-92A313A59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2284601-E67B-4634-9A4E-C222E030A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516B955-2377-4D67-8C2E-31772A2B1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8616BDB-2E5E-42F3-B84E-9875C284E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5092CEF-70ED-47CD-8A21-6F83D6028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D0851D2-7A79-41CE-A8EC-D1489933C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559F6-9016-40DC-840B-D277D6795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400800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 w="9525">
            <a:noFill/>
          </a:ln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46162-9E04-40D7-A447-268042FEF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March 11, 2008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D3006-0B84-4B1F-8A4A-129445D9C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59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8750"/>
            <a:ext cx="2219325" cy="6567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113" y="158750"/>
            <a:ext cx="6510337" cy="6567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4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86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5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58750"/>
            <a:ext cx="4364037" cy="656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58750"/>
            <a:ext cx="4365625" cy="656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74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22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27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5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81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47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8013F3-EE59-425B-A030-3992A2D3F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838AABFA-C705-4B3C-ABDE-5AA7F880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400800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1028" name="Rectangle 19">
            <a:extLst>
              <a:ext uri="{FF2B5EF4-FFF2-40B4-BE49-F238E27FC236}">
                <a16:creationId xmlns:a16="http://schemas.microsoft.com/office/drawing/2014/main" id="{F171F551-8A8C-41B2-80BB-952B304CF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3" y="158750"/>
            <a:ext cx="8882062" cy="6567488"/>
          </a:xfrm>
          <a:prstGeom prst="rect">
            <a:avLst/>
          </a:prstGeom>
          <a:solidFill>
            <a:schemeClr val="bg1"/>
          </a:solidFill>
          <a:ln w="50800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2" descr="ICPD-icon-wt">
            <a:extLst>
              <a:ext uri="{FF2B5EF4-FFF2-40B4-BE49-F238E27FC236}">
                <a16:creationId xmlns:a16="http://schemas.microsoft.com/office/drawing/2014/main" id="{07CE3070-60B7-4DC7-AC7D-604C0642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5627688"/>
            <a:ext cx="202088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1">
            <a:extLst>
              <a:ext uri="{FF2B5EF4-FFF2-40B4-BE49-F238E27FC236}">
                <a16:creationId xmlns:a16="http://schemas.microsoft.com/office/drawing/2014/main" id="{B9841330-2433-4E85-B33B-14253C39E2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263" y="5721350"/>
            <a:ext cx="5616575" cy="9286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693" rIns="91388" bIns="45693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1FB0649-FBCC-3F46-AA09-697985C01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68" y="5948723"/>
            <a:ext cx="1249474" cy="832983"/>
          </a:xfrm>
          <a:prstGeom prst="rect">
            <a:avLst/>
          </a:prstGeom>
        </p:spPr>
      </p:pic>
      <p:pic>
        <p:nvPicPr>
          <p:cNvPr id="1026" name="Picture 2" descr="d2cbg94ubxgsnp.cloudfront.net/Pictures/2000x200...">
            <a:extLst>
              <a:ext uri="{FF2B5EF4-FFF2-40B4-BE49-F238E27FC236}">
                <a16:creationId xmlns:a16="http://schemas.microsoft.com/office/drawing/2014/main" id="{751E8F66-180B-4592-B9BC-89F132D70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34021"/>
          <a:stretch/>
        </p:blipFill>
        <p:spPr bwMode="auto">
          <a:xfrm>
            <a:off x="486138" y="3524820"/>
            <a:ext cx="1958263" cy="5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edia Library">
            <a:extLst>
              <a:ext uri="{FF2B5EF4-FFF2-40B4-BE49-F238E27FC236}">
                <a16:creationId xmlns:a16="http://schemas.microsoft.com/office/drawing/2014/main" id="{9B48E58F-ACCA-48B5-A679-0BEF57A2B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6" b="30257"/>
          <a:stretch/>
        </p:blipFill>
        <p:spPr bwMode="auto">
          <a:xfrm>
            <a:off x="4701196" y="3889625"/>
            <a:ext cx="1781679" cy="4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1" descr="smdp-sponsor-slide.jpg">
            <a:extLst>
              <a:ext uri="{FF2B5EF4-FFF2-40B4-BE49-F238E27FC236}">
                <a16:creationId xmlns:a16="http://schemas.microsoft.com/office/drawing/2014/main" id="{412459D6-1FE2-4DCC-8AF8-9DBE3A52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1"/>
          <a:stretch>
            <a:fillRect/>
          </a:stretch>
        </p:blipFill>
        <p:spPr bwMode="auto">
          <a:xfrm>
            <a:off x="359936" y="1627625"/>
            <a:ext cx="8476106" cy="140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DB512-43F2-4516-AF5A-7AF36DC5F3D9}"/>
              </a:ext>
            </a:extLst>
          </p:cNvPr>
          <p:cNvSpPr txBox="1"/>
          <p:nvPr/>
        </p:nvSpPr>
        <p:spPr>
          <a:xfrm>
            <a:off x="547560" y="3147775"/>
            <a:ext cx="82884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LEAD SPONSORS                                  MAJOR SPONSORS                PROGRAM SPONSORS                   SUPPORT SPONSORS   </a:t>
            </a:r>
            <a:endParaRPr lang="en-US" sz="105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130" name="Picture 31">
            <a:extLst>
              <a:ext uri="{FF2B5EF4-FFF2-40B4-BE49-F238E27FC236}">
                <a16:creationId xmlns:a16="http://schemas.microsoft.com/office/drawing/2014/main" id="{D1325942-1FC1-4720-9EB9-B1EAE8AA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03" y="4700789"/>
            <a:ext cx="1057017" cy="2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F240A8D-2AE5-402C-ABAA-BA7B26B3FD0F}"/>
              </a:ext>
            </a:extLst>
          </p:cNvPr>
          <p:cNvSpPr txBox="1"/>
          <p:nvPr/>
        </p:nvSpPr>
        <p:spPr>
          <a:xfrm>
            <a:off x="291880" y="2765063"/>
            <a:ext cx="29229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+mj-lt"/>
                <a:ea typeface="ＭＳ Ｐゴシック" charset="0"/>
                <a:cs typeface="Helvetica Neue Light"/>
              </a:rPr>
              <a:t>Thanks to our sponsors:</a:t>
            </a:r>
            <a:endParaRPr lang="en-US" sz="18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07099E-E9C0-4B3D-9D13-3D5289EBEB16}"/>
              </a:ext>
            </a:extLst>
          </p:cNvPr>
          <p:cNvCxnSpPr/>
          <p:nvPr/>
        </p:nvCxnSpPr>
        <p:spPr>
          <a:xfrm>
            <a:off x="2700806" y="3822826"/>
            <a:ext cx="7144" cy="205740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5F0716-7EC8-4FD9-B200-6813A91784FC}"/>
              </a:ext>
            </a:extLst>
          </p:cNvPr>
          <p:cNvCxnSpPr/>
          <p:nvPr/>
        </p:nvCxnSpPr>
        <p:spPr>
          <a:xfrm>
            <a:off x="4621946" y="3822823"/>
            <a:ext cx="13097" cy="205740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BB09C9-C3D9-448A-BE97-CA1947CD3B7F}"/>
              </a:ext>
            </a:extLst>
          </p:cNvPr>
          <p:cNvCxnSpPr/>
          <p:nvPr/>
        </p:nvCxnSpPr>
        <p:spPr>
          <a:xfrm>
            <a:off x="6647567" y="3802519"/>
            <a:ext cx="9525" cy="205740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5" name="TextBox 11">
            <a:extLst>
              <a:ext uri="{FF2B5EF4-FFF2-40B4-BE49-F238E27FC236}">
                <a16:creationId xmlns:a16="http://schemas.microsoft.com/office/drawing/2014/main" id="{BE57D00A-95DE-4A82-9F2C-B5DADC0A3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160" y="1124865"/>
            <a:ext cx="3960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000" b="1" dirty="0">
                <a:solidFill>
                  <a:srgbClr val="F68E00"/>
                </a:solidFill>
              </a:rPr>
              <a:t>Scholar Mentoring &amp;</a:t>
            </a:r>
          </a:p>
        </p:txBody>
      </p:sp>
      <p:sp>
        <p:nvSpPr>
          <p:cNvPr id="5146" name="TextBox 12">
            <a:extLst>
              <a:ext uri="{FF2B5EF4-FFF2-40B4-BE49-F238E27FC236}">
                <a16:creationId xmlns:a16="http://schemas.microsoft.com/office/drawing/2014/main" id="{C08F80DC-5DAD-4968-B571-71BA1D2D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2" y="1530704"/>
            <a:ext cx="578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000" b="1" dirty="0">
                <a:solidFill>
                  <a:srgbClr val="F68E00"/>
                </a:solidFill>
              </a:rPr>
              <a:t>Development Program (SMDP)</a:t>
            </a:r>
          </a:p>
        </p:txBody>
      </p:sp>
      <p:pic>
        <p:nvPicPr>
          <p:cNvPr id="5147" name="Picture 2" descr="final_brand.jpg">
            <a:extLst>
              <a:ext uri="{FF2B5EF4-FFF2-40B4-BE49-F238E27FC236}">
                <a16:creationId xmlns:a16="http://schemas.microsoft.com/office/drawing/2014/main" id="{8DD5C0FE-5006-4243-89FE-EE7C9CCC1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8" y="705364"/>
            <a:ext cx="2175199" cy="11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701128A-96C9-4051-893B-851C16407FEE}"/>
              </a:ext>
            </a:extLst>
          </p:cNvPr>
          <p:cNvSpPr txBox="1"/>
          <p:nvPr/>
        </p:nvSpPr>
        <p:spPr>
          <a:xfrm>
            <a:off x="5108416" y="1951463"/>
            <a:ext cx="30783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err="1">
                <a:solidFill>
                  <a:srgbClr val="000000"/>
                </a:solidFill>
                <a:cs typeface="Helvetica Neue Light"/>
              </a:rPr>
              <a:t>icpdprograms.org</a:t>
            </a:r>
            <a:endParaRPr lang="en-US" sz="2600" b="1" dirty="0">
              <a:solidFill>
                <a:srgbClr val="000000"/>
              </a:solidFill>
              <a:latin typeface="+mj-lt"/>
              <a:cs typeface="Helvetica Neue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0BB183-A20C-4C73-A440-1A933D4ECADB}"/>
              </a:ext>
            </a:extLst>
          </p:cNvPr>
          <p:cNvSpPr txBox="1"/>
          <p:nvPr/>
        </p:nvSpPr>
        <p:spPr>
          <a:xfrm>
            <a:off x="2754162" y="4708169"/>
            <a:ext cx="5773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                                               </a:t>
            </a:r>
            <a:endParaRPr lang="en-US" sz="105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402C4E-6D0E-4312-8D30-99C716B2F711}"/>
              </a:ext>
            </a:extLst>
          </p:cNvPr>
          <p:cNvSpPr txBox="1"/>
          <p:nvPr/>
        </p:nvSpPr>
        <p:spPr>
          <a:xfrm>
            <a:off x="2840237" y="598095"/>
            <a:ext cx="58795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 sz="3800" b="1" dirty="0">
                <a:solidFill>
                  <a:schemeClr val="tx1">
                    <a:lumMod val="85000"/>
                    <a:lumOff val="15000"/>
                  </a:schemeClr>
                </a:solidFill>
                <a:ea typeface="Helvetica Neue Light" charset="0"/>
                <a:cs typeface="Helvetica Neue Light" charset="0"/>
              </a:rPr>
              <a:t>SPONSOR OVERVIEW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FABEEA-6EC0-484E-B3BF-5245137195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380" y="4487594"/>
            <a:ext cx="575536" cy="521547"/>
          </a:xfrm>
          <a:prstGeom prst="rect">
            <a:avLst/>
          </a:prstGeom>
        </p:spPr>
      </p:pic>
      <p:pic>
        <p:nvPicPr>
          <p:cNvPr id="1030" name="Picture 6" descr="Incyte">
            <a:extLst>
              <a:ext uri="{FF2B5EF4-FFF2-40B4-BE49-F238E27FC236}">
                <a16:creationId xmlns:a16="http://schemas.microsoft.com/office/drawing/2014/main" id="{260DFBA2-38B9-40AC-9246-8A8E4EC3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05" y="6077800"/>
            <a:ext cx="850787" cy="5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44" descr="Millipore Sigma">
            <a:extLst>
              <a:ext uri="{FF2B5EF4-FFF2-40B4-BE49-F238E27FC236}">
                <a16:creationId xmlns:a16="http://schemas.microsoft.com/office/drawing/2014/main" id="{E083C54F-22B9-4F5A-AA0E-E491FABFE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23449"/>
          <a:stretch/>
        </p:blipFill>
        <p:spPr bwMode="auto">
          <a:xfrm>
            <a:off x="4808053" y="4482185"/>
            <a:ext cx="956381" cy="34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DCE23E-35E4-1B4B-B897-56C9F90A09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7799" y="5001980"/>
            <a:ext cx="1153354" cy="163101"/>
          </a:xfrm>
          <a:prstGeom prst="rect">
            <a:avLst/>
          </a:prstGeom>
        </p:spPr>
      </p:pic>
      <p:pic>
        <p:nvPicPr>
          <p:cNvPr id="5129" name="Picture 27" descr="Amgen_log_high_res">
            <a:extLst>
              <a:ext uri="{FF2B5EF4-FFF2-40B4-BE49-F238E27FC236}">
                <a16:creationId xmlns:a16="http://schemas.microsoft.com/office/drawing/2014/main" id="{C5AB9C3E-51FD-406F-AF81-3CAE098189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6" y="5107299"/>
            <a:ext cx="1271051" cy="2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141694-1136-8D4C-BBE1-38C82DA786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39268" y="4162605"/>
            <a:ext cx="846422" cy="247185"/>
          </a:xfrm>
          <a:prstGeom prst="rect">
            <a:avLst/>
          </a:prstGeom>
        </p:spPr>
      </p:pic>
      <p:pic>
        <p:nvPicPr>
          <p:cNvPr id="5142" name="Picture 29">
            <a:extLst>
              <a:ext uri="{FF2B5EF4-FFF2-40B4-BE49-F238E27FC236}">
                <a16:creationId xmlns:a16="http://schemas.microsoft.com/office/drawing/2014/main" id="{22F5D2C2-FC34-4675-B233-01BD30D3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36" y="4217741"/>
            <a:ext cx="1357791" cy="47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60CE411-2BA5-C44B-BCC3-3CE7AE8E34A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9432" t="20458" r="22479" b="63560"/>
          <a:stretch/>
        </p:blipFill>
        <p:spPr>
          <a:xfrm>
            <a:off x="2779805" y="5292100"/>
            <a:ext cx="1797757" cy="64008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EBAD7C3-49FC-38B1-DE20-D7850D1B35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75647" y="3770282"/>
            <a:ext cx="838272" cy="493776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5ED1D11-1F92-A49D-9BB9-27EDCEED62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1112" y="4663667"/>
            <a:ext cx="812434" cy="443632"/>
          </a:xfrm>
          <a:prstGeom prst="rect">
            <a:avLst/>
          </a:prstGeom>
        </p:spPr>
      </p:pic>
      <p:pic>
        <p:nvPicPr>
          <p:cNvPr id="9" name="Picture 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B18784B-7811-18C0-C758-906F0ED31CF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21585" b="23465"/>
          <a:stretch/>
        </p:blipFill>
        <p:spPr>
          <a:xfrm>
            <a:off x="378843" y="5606871"/>
            <a:ext cx="1852418" cy="474049"/>
          </a:xfrm>
          <a:prstGeom prst="rect">
            <a:avLst/>
          </a:prstGeom>
        </p:spPr>
      </p:pic>
      <p:pic>
        <p:nvPicPr>
          <p:cNvPr id="29" name="Picture 2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D08688AA-347B-14AB-7BC2-8E91AB823C7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67227" y="5936161"/>
            <a:ext cx="1110369" cy="431810"/>
          </a:xfrm>
          <a:prstGeom prst="rect">
            <a:avLst/>
          </a:prstGeom>
        </p:spPr>
      </p:pic>
      <p:pic>
        <p:nvPicPr>
          <p:cNvPr id="31" name="Picture 30" descr="A grey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D63D1BB-CF0D-78E2-205D-70AB427BA5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23605" y="5439559"/>
            <a:ext cx="1391604" cy="2879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3D09E0-CA92-9031-7648-79B0AF93CDF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33624" y="3913866"/>
            <a:ext cx="1185829" cy="931722"/>
          </a:xfrm>
          <a:prstGeom prst="rect">
            <a:avLst/>
          </a:prstGeom>
        </p:spPr>
      </p:pic>
      <p:pic>
        <p:nvPicPr>
          <p:cNvPr id="34" name="Picture 33" descr="A pink text on a black background&#10;&#10;Description automatically generated">
            <a:extLst>
              <a:ext uri="{FF2B5EF4-FFF2-40B4-BE49-F238E27FC236}">
                <a16:creationId xmlns:a16="http://schemas.microsoft.com/office/drawing/2014/main" id="{7F242969-990F-882F-3E4B-280BD926EB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60695" y="5727891"/>
            <a:ext cx="820615" cy="640080"/>
          </a:xfrm>
          <a:prstGeom prst="rect">
            <a:avLst/>
          </a:prstGeom>
        </p:spPr>
      </p:pic>
      <p:pic>
        <p:nvPicPr>
          <p:cNvPr id="43" name="Picture 42" descr="A blue and black logo&#10;&#10;Description automatically generated">
            <a:extLst>
              <a:ext uri="{FF2B5EF4-FFF2-40B4-BE49-F238E27FC236}">
                <a16:creationId xmlns:a16="http://schemas.microsoft.com/office/drawing/2014/main" id="{4F5E478E-661C-B3B7-C119-061B099FD9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70816" y="5167472"/>
            <a:ext cx="846422" cy="239965"/>
          </a:xfrm>
          <a:prstGeom prst="rect">
            <a:avLst/>
          </a:prstGeom>
        </p:spPr>
      </p:pic>
      <p:pic>
        <p:nvPicPr>
          <p:cNvPr id="46" name="Picture 45" descr="A blue and white sign&#10;&#10;Description automatically generated">
            <a:extLst>
              <a:ext uri="{FF2B5EF4-FFF2-40B4-BE49-F238E27FC236}">
                <a16:creationId xmlns:a16="http://schemas.microsoft.com/office/drawing/2014/main" id="{57CBE51D-C698-3A00-CABF-19C5FA7B8F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39268" y="5979246"/>
            <a:ext cx="974070" cy="311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369AA-3E57-1DD3-68D5-D395F1510A0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25191" y="5039590"/>
            <a:ext cx="1086325" cy="366213"/>
          </a:xfrm>
          <a:prstGeom prst="rect">
            <a:avLst/>
          </a:prstGeom>
        </p:spPr>
      </p:pic>
      <p:pic>
        <p:nvPicPr>
          <p:cNvPr id="11" name="Picture 10" descr="A logo with blue circles and black text&#10;&#10;Description automatically generated">
            <a:extLst>
              <a:ext uri="{FF2B5EF4-FFF2-40B4-BE49-F238E27FC236}">
                <a16:creationId xmlns:a16="http://schemas.microsoft.com/office/drawing/2014/main" id="{02CB8CD7-8F0F-EC19-2F21-0FBC3746DD1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42996" y="5856925"/>
            <a:ext cx="566693" cy="503241"/>
          </a:xfrm>
          <a:prstGeom prst="rect">
            <a:avLst/>
          </a:prstGeom>
        </p:spPr>
      </p:pic>
      <p:pic>
        <p:nvPicPr>
          <p:cNvPr id="18" name="Picture 17" descr="A logo of a company&#10;&#10;Description automatically generated">
            <a:extLst>
              <a:ext uri="{FF2B5EF4-FFF2-40B4-BE49-F238E27FC236}">
                <a16:creationId xmlns:a16="http://schemas.microsoft.com/office/drawing/2014/main" id="{E60AD81C-A15F-8E04-38C6-1B832FAC350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92777" y="5245182"/>
            <a:ext cx="601675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3662A-D029-8345-83FD-2DCD2D98D3B0}"/>
              </a:ext>
            </a:extLst>
          </p:cNvPr>
          <p:cNvSpPr txBox="1"/>
          <p:nvPr/>
        </p:nvSpPr>
        <p:spPr>
          <a:xfrm>
            <a:off x="6146158" y="5341664"/>
            <a:ext cx="2619633" cy="1408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E7C784-0EFE-E74A-AAA4-AECB64F7D35D}"/>
              </a:ext>
            </a:extLst>
          </p:cNvPr>
          <p:cNvGraphicFramePr>
            <a:graphicFrameLocks noGrp="1"/>
          </p:cNvGraphicFramePr>
          <p:nvPr/>
        </p:nvGraphicFramePr>
        <p:xfrm>
          <a:off x="482384" y="348754"/>
          <a:ext cx="8160095" cy="5891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9823">
                  <a:extLst>
                    <a:ext uri="{9D8B030D-6E8A-4147-A177-3AD203B41FA5}">
                      <a16:colId xmlns:a16="http://schemas.microsoft.com/office/drawing/2014/main" val="416603864"/>
                    </a:ext>
                  </a:extLst>
                </a:gridCol>
                <a:gridCol w="606205">
                  <a:extLst>
                    <a:ext uri="{9D8B030D-6E8A-4147-A177-3AD203B41FA5}">
                      <a16:colId xmlns:a16="http://schemas.microsoft.com/office/drawing/2014/main" val="1488058242"/>
                    </a:ext>
                  </a:extLst>
                </a:gridCol>
                <a:gridCol w="467025">
                  <a:extLst>
                    <a:ext uri="{9D8B030D-6E8A-4147-A177-3AD203B41FA5}">
                      <a16:colId xmlns:a16="http://schemas.microsoft.com/office/drawing/2014/main" val="1454821678"/>
                    </a:ext>
                  </a:extLst>
                </a:gridCol>
                <a:gridCol w="346855">
                  <a:extLst>
                    <a:ext uri="{9D8B030D-6E8A-4147-A177-3AD203B41FA5}">
                      <a16:colId xmlns:a16="http://schemas.microsoft.com/office/drawing/2014/main" val="2057831309"/>
                    </a:ext>
                  </a:extLst>
                </a:gridCol>
                <a:gridCol w="380714">
                  <a:extLst>
                    <a:ext uri="{9D8B030D-6E8A-4147-A177-3AD203B41FA5}">
                      <a16:colId xmlns:a16="http://schemas.microsoft.com/office/drawing/2014/main" val="478299428"/>
                    </a:ext>
                  </a:extLst>
                </a:gridCol>
                <a:gridCol w="439473">
                  <a:extLst>
                    <a:ext uri="{9D8B030D-6E8A-4147-A177-3AD203B41FA5}">
                      <a16:colId xmlns:a16="http://schemas.microsoft.com/office/drawing/2014/main" val="3727413691"/>
                    </a:ext>
                  </a:extLst>
                </a:gridCol>
              </a:tblGrid>
              <a:tr h="1472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SPONSOR BENEFITS</a:t>
                      </a:r>
                      <a:br>
                        <a:rPr lang="en-US" sz="3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Scholar Mentoring </a:t>
                      </a:r>
                      <a:br>
                        <a:rPr lang="en-US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27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&amp; Development Program, SMDP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vert="vert27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Lead - </a:t>
                      </a:r>
                      <a:r>
                        <a:rPr lang="en-US" sz="9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$120,000-</a:t>
                      </a:r>
                      <a:r>
                        <a:rPr lang="en-US" sz="9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en-US" sz="900" dirty="0"/>
                    </a:p>
                  </a:txBody>
                  <a:tcPr marL="68580" marR="68580" marT="0" marB="0" vert="vert27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Major - $60,000-119,999</a:t>
                      </a:r>
                      <a:endParaRPr lang="en-US" sz="900" dirty="0"/>
                    </a:p>
                  </a:txBody>
                  <a:tcPr marL="68580" marR="68580" marT="0" marB="0" vert="vert27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71755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Program - $24,000-59,999</a:t>
                      </a:r>
                      <a:endParaRPr lang="en-US" sz="900" dirty="0"/>
                    </a:p>
                  </a:txBody>
                  <a:tcPr marL="68580" marR="68580" marT="0" marB="0" vert="vert27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Support- $12,000-23,999</a:t>
                      </a:r>
                      <a:endParaRPr lang="en-US" sz="9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061188"/>
                  </a:ext>
                </a:extLst>
              </a:tr>
              <a:tr h="116127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68E00"/>
                          </a:solidFill>
                          <a:effectLst/>
                        </a:rPr>
                        <a:t>SUPPORT OF HIGH POTENTIAL STUDENTS &amp; EXECUTIVE DEVELOPMENT</a:t>
                      </a:r>
                      <a:endParaRPr lang="en-US" sz="1400" b="1" u="none" dirty="0">
                        <a:solidFill>
                          <a:srgbClr val="F68E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89889102"/>
                  </a:ext>
                </a:extLst>
              </a:tr>
              <a:tr h="8272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Number of SMDP Scholar/Mentor pairs your sponsorship supports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</a:rPr>
                        <a:t>10</a:t>
                      </a:r>
                      <a:endParaRPr lang="en-US" dirty="0"/>
                    </a:p>
                  </a:txBody>
                  <a:tcPr marL="68580" marR="68580" marT="0" marB="0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</a:rPr>
                        <a:t>5</a:t>
                      </a:r>
                      <a:endParaRPr lang="en-US" dirty="0"/>
                    </a:p>
                  </a:txBody>
                  <a:tcPr marL="68580" marR="68580" marT="0" marB="0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406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Mentors attend the SMDP Training Session and receive virtual support for 1 year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52872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Mentors have the option to attend a major industry conference 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3791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Scholar cohorts meet informally with senior executives during industry conference 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921876"/>
                  </a:ext>
                </a:extLst>
              </a:tr>
              <a:tr h="12215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68E00"/>
                          </a:solidFill>
                          <a:effectLst/>
                        </a:rPr>
                        <a:t>ACCESS TOP TIER TALENT</a:t>
                      </a:r>
                      <a:endParaRPr lang="en-US" sz="1400" b="1" dirty="0">
                        <a:solidFill>
                          <a:srgbClr val="F68E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9854664"/>
                  </a:ext>
                </a:extLst>
              </a:tr>
              <a:tr h="5704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Number of recruiter profiles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8802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 cost access to search for and interact with candidates on the SMDP Portal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10</a:t>
                      </a:r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5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36169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 cost to post your company announcements and jobs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92718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68E00"/>
                          </a:solidFill>
                          <a:effectLst/>
                        </a:rPr>
                        <a:t>RECOGNITION OF SUPPORT AT THE SMDP TRAINING SESSION &amp; ONLINE</a:t>
                      </a:r>
                      <a:endParaRPr lang="en-US" sz="1400" b="1" dirty="0">
                        <a:solidFill>
                          <a:srgbClr val="F68E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9095105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749935" algn="l"/>
                        </a:tabLs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Designate a keynote speaker for a ICPD hosted virtual event or SMDP Training Session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8CBFF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8CBFF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8CBFF"/>
                          </a:solidFill>
                          <a:effectLst/>
                        </a:rPr>
                        <a:t> </a:t>
                      </a:r>
                      <a:endParaRPr lang="en-US" sz="1200" b="1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842945"/>
                  </a:ext>
                </a:extLst>
              </a:tr>
              <a:tr h="37487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65785" algn="l"/>
                          <a:tab pos="4637405" algn="r"/>
                        </a:tabLs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Designate speakers for training panels, talks and discussions 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4982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Designate staff for participation on planning &amp; selection committees 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9086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Logo recognition on program materials, signage and on the SMDP Portal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1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39993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68E00"/>
                          </a:solidFill>
                          <a:effectLst/>
                        </a:rPr>
                        <a:t>GENERAL RECOGNITION</a:t>
                      </a:r>
                      <a:endParaRPr lang="en-US" sz="1400" b="1" dirty="0">
                        <a:solidFill>
                          <a:srgbClr val="F68E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83810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Enhance awareness and broaden support of emerging talent strategy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68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07882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Recognition of your organization or company in press releases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8024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Use of program photos and videos 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25668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Customized video content from the training session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18CBFF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18CBFF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2038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Additional tailored benefits to be mutually agreed upon</a:t>
                      </a:r>
                      <a:endParaRPr lang="en-US" sz="12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8CBFF"/>
                          </a:solidFill>
                          <a:effectLst/>
                        </a:rPr>
                        <a:t>✔</a:t>
                      </a:r>
                      <a:endParaRPr lang="en-US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18CBFF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18CBFF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18CBFF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18CB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725095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9E833AF-34D3-7040-BC68-BFAC65325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59" y="53011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D777EA9B-66F3-2148-A17B-6B484653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4" y="5885628"/>
            <a:ext cx="12414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2FBD72D-2418-1F4B-8571-55212BE3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988" y="6341470"/>
            <a:ext cx="45588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8CBFF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                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8CBFF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www.icpdprograms.org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8CBFF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|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8CBFF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8CBFF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info@icpdprograms.org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8CB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6">
            <a:extLst>
              <a:ext uri="{FF2B5EF4-FFF2-40B4-BE49-F238E27FC236}">
                <a16:creationId xmlns:a16="http://schemas.microsoft.com/office/drawing/2014/main" id="{895C2F8B-56B4-4841-B396-8B73F262C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560" y="1048436"/>
            <a:ext cx="3731740" cy="36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bg2"/>
                </a:solidFill>
              </a:rPr>
              <a:t>FOR ADDITONAL INFORMATION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BCCBBFF9-A6C3-423A-89C3-F31E5F93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190750"/>
            <a:ext cx="674149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For more on ICPD sponsor opportunities, contact: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Scott May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Executive Director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International Center for Professional Development (ICPD)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+1 202 441-7370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smay@icpdprograms.org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69EC68-6785-068A-54B9-353C7D010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6" y="218282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A40143-9143-93F4-AD49-CC5B5C0D4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57" y="254794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1">
            <a:extLst>
              <a:ext uri="{FF2B5EF4-FFF2-40B4-BE49-F238E27FC236}">
                <a16:creationId xmlns:a16="http://schemas.microsoft.com/office/drawing/2014/main" id="{2102FCF6-67FC-4C64-98D5-FB60EC0A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681" y="1496162"/>
            <a:ext cx="563327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b="1" dirty="0">
                <a:solidFill>
                  <a:srgbClr val="F68E00"/>
                </a:solidFill>
              </a:rPr>
              <a:t>2025 SMDP Training Sessions:</a:t>
            </a:r>
            <a:br>
              <a:rPr lang="en-US" altLang="en-US" sz="2200" b="1" dirty="0">
                <a:solidFill>
                  <a:srgbClr val="F47D41"/>
                </a:solidFill>
              </a:rPr>
            </a:br>
            <a:endParaRPr lang="en-US" altLang="en-US" sz="600" b="1" dirty="0">
              <a:solidFill>
                <a:srgbClr val="F47D41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1309688" algn="l"/>
                <a:tab pos="1825625" algn="l"/>
                <a:tab pos="2052638" algn="l"/>
              </a:tabLst>
            </a:pPr>
            <a:r>
              <a:rPr lang="en-US" altLang="en-US" sz="1800" b="1" dirty="0">
                <a:solidFill>
                  <a:srgbClr val="F68E00"/>
                </a:solidFill>
              </a:rPr>
              <a:t>SMDP Biotech: </a:t>
            </a:r>
            <a:r>
              <a:rPr lang="en-US" altLang="en-US" sz="1600" b="1" dirty="0">
                <a:solidFill>
                  <a:srgbClr val="F68E00"/>
                </a:solidFill>
              </a:rPr>
              <a:t>	</a:t>
            </a:r>
            <a:r>
              <a:rPr lang="en-US" altLang="en-US" sz="1600" dirty="0"/>
              <a:t>Jun 14-19, 2025, Boston, MA</a:t>
            </a:r>
            <a:br>
              <a:rPr lang="en-US" altLang="en-US" sz="1600" b="1" dirty="0"/>
            </a:br>
            <a:br>
              <a:rPr lang="en-US" altLang="en-US" sz="600" b="1" dirty="0"/>
            </a:br>
            <a:r>
              <a:rPr lang="en-US" altLang="en-US" sz="1800" b="1" dirty="0">
                <a:solidFill>
                  <a:srgbClr val="F68E00"/>
                </a:solidFill>
              </a:rPr>
              <a:t>SMDP MedTech:</a:t>
            </a:r>
            <a:r>
              <a:rPr lang="en-US" altLang="en-US" sz="1600" b="1" dirty="0">
                <a:solidFill>
                  <a:srgbClr val="F68E00"/>
                </a:solidFill>
              </a:rPr>
              <a:t>	</a:t>
            </a:r>
            <a:r>
              <a:rPr lang="en-US" altLang="en-US" sz="1600"/>
              <a:t>Oct 3-8, </a:t>
            </a:r>
            <a:r>
              <a:rPr lang="en-US" altLang="en-US" sz="1600" dirty="0"/>
              <a:t>2025, San Diego, CA</a:t>
            </a:r>
          </a:p>
        </p:txBody>
      </p:sp>
      <p:sp>
        <p:nvSpPr>
          <p:cNvPr id="6150" name="TextBox 2">
            <a:extLst>
              <a:ext uri="{FF2B5EF4-FFF2-40B4-BE49-F238E27FC236}">
                <a16:creationId xmlns:a16="http://schemas.microsoft.com/office/drawing/2014/main" id="{6FCB8912-E171-4128-B1A2-00AC8FF3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226" y="2737321"/>
            <a:ext cx="5633273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career mentoring program pairs ethnically diverse or economically disadvantaged </a:t>
            </a:r>
            <a:r>
              <a:rPr lang="en-US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post baccalaureate and graduate students w</a:t>
            </a: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ith mentors who work at biotech, consumer healthcare and </a:t>
            </a:r>
            <a:r>
              <a:rPr lang="en-US" altLang="en-US" sz="17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medtech</a:t>
            </a: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companies.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their mentors, SMDP Scholars attend a training session to learn about career opportunities in industry and receive career development coaching.  They also attend </a:t>
            </a:r>
            <a:b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major industry conference.</a:t>
            </a:r>
          </a:p>
        </p:txBody>
      </p:sp>
      <p:sp>
        <p:nvSpPr>
          <p:cNvPr id="6151" name="TextBox 1">
            <a:extLst>
              <a:ext uri="{FF2B5EF4-FFF2-40B4-BE49-F238E27FC236}">
                <a16:creationId xmlns:a16="http://schemas.microsoft.com/office/drawing/2014/main" id="{EF9A76E9-DFAE-4784-B2BC-7477387A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386" y="965200"/>
            <a:ext cx="251481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bg2"/>
                </a:solidFill>
              </a:rPr>
              <a:t>SMDP OVERVIEW</a:t>
            </a:r>
          </a:p>
        </p:txBody>
      </p:sp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95CA7824-7B3F-974E-A78C-C6450A0A6D1E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147" b="-1558"/>
          <a:stretch/>
        </p:blipFill>
        <p:spPr bwMode="auto">
          <a:xfrm>
            <a:off x="381083" y="1256575"/>
            <a:ext cx="2702010" cy="2240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4407470F-86E5-DE4F-9721-F02C02D5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226" y="5076423"/>
            <a:ext cx="34547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one year after the training session, SMDP Scholars carry out a personalized mentoring plan which helps to prepare them for industry careers.</a:t>
            </a:r>
          </a:p>
        </p:txBody>
      </p:sp>
      <p:pic>
        <p:nvPicPr>
          <p:cNvPr id="10" name="Picture 9" descr="A picture containing toy, holding, man&#10;&#10;Description automatically generated">
            <a:extLst>
              <a:ext uri="{FF2B5EF4-FFF2-40B4-BE49-F238E27FC236}">
                <a16:creationId xmlns:a16="http://schemas.microsoft.com/office/drawing/2014/main" id="{0F56716C-AD52-F142-8F1E-C0560DC6EE3B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829" y="3893703"/>
            <a:ext cx="2417599" cy="2119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C1CDB6-6FC0-4B58-9A92-3C2AC9D7F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06" y="210217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BC71FD-C4F2-410C-A02F-7B126D749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97" y="246729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AC4AA09C-3EE6-4704-A54F-51361A9FD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200" y="236538"/>
            <a:ext cx="7454900" cy="1187450"/>
          </a:xfrm>
        </p:spPr>
        <p:txBody>
          <a:bodyPr/>
          <a:lstStyle/>
          <a:p>
            <a:pPr algn="l" eaLnBrk="1" hangingPunct="1"/>
            <a:r>
              <a:rPr lang="en-US" altLang="en-US" sz="4800" b="1">
                <a:solidFill>
                  <a:schemeClr val="bg1"/>
                </a:solidFill>
              </a:rPr>
              <a:t>Our Mission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8197" name="Rectangle 17">
            <a:extLst>
              <a:ext uri="{FF2B5EF4-FFF2-40B4-BE49-F238E27FC236}">
                <a16:creationId xmlns:a16="http://schemas.microsoft.com/office/drawing/2014/main" id="{11C50E25-4DAB-4D31-BB8E-90CACBE8C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884238"/>
            <a:ext cx="7404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800" b="1">
                <a:solidFill>
                  <a:schemeClr val="bg2"/>
                </a:solidFill>
              </a:rPr>
              <a:t>UNIVERSITIES WE HAVE WORKED WITH OVER THE YEARS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680007-0C53-41C6-8D26-519C37B7A6CF}"/>
              </a:ext>
            </a:extLst>
          </p:cNvPr>
          <p:cNvGraphicFramePr>
            <a:graphicFrameLocks noGrp="1"/>
          </p:cNvGraphicFramePr>
          <p:nvPr/>
        </p:nvGraphicFramePr>
        <p:xfrm>
          <a:off x="534988" y="1355725"/>
          <a:ext cx="3021012" cy="5410209"/>
        </p:xfrm>
        <a:graphic>
          <a:graphicData uri="http://schemas.openxmlformats.org/drawingml/2006/table">
            <a:tbl>
              <a:tblPr/>
              <a:tblGrid>
                <a:gridCol w="302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Alabama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A&amp;M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Alabama State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Albany State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Alcorn State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Arizona State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Auburn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Barry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Baylor College of Medicine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Boston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Brody School of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Medicine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California State University Channel Islands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California State University Dominguez Hills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California State University Fullerton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California State University Hayward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California State University Irvine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California State University Northridge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California State University San Bernardino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Chicago State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Clark Atlanta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Clemson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Columbia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Cornell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Creighton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Duke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Duquesne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Durban University of Technology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Emory University</a:t>
                      </a:r>
                    </a:p>
                  </a:txBody>
                  <a:tcPr marL="12703" marR="12703" marT="12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0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Florida Agricultural and Mechanical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Florida International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3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3EA782-5D95-43E6-AF38-F7F2838CB49A}"/>
              </a:ext>
            </a:extLst>
          </p:cNvPr>
          <p:cNvGraphicFramePr>
            <a:graphicFrameLocks noGrp="1"/>
          </p:cNvGraphicFramePr>
          <p:nvPr/>
        </p:nvGraphicFramePr>
        <p:xfrm>
          <a:off x="4578350" y="1335088"/>
          <a:ext cx="4064000" cy="432912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Florida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State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Gallaudet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George Mason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Georgia Institute of Technology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Georgia Perimeter College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Georgia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State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Grambling State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 Valley State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Harvard Medical School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Harvard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Harvard University Dana-Farber Cancer Institute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Howard University College of Medicine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Howard University Dept. of Biochemistry &amp; Molecular Biology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Hunter College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Illinois State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Indiana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University School of Medicine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Iowa State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Iowa State University of Science and Technology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Johns Hopkins University School of Medicine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Keck Graduate Institute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Little Priest Tribal College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Loma Linda University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Lovelace Respiratory Research Institute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LSU Health and Sciences Center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3C1CDB6-6FC0-4B58-9A92-3C2AC9D7F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6" y="218282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BC71FD-C4F2-410C-A02F-7B126D749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57" y="254794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53BD05-91AD-4980-BE5D-9178EF766B75}"/>
              </a:ext>
            </a:extLst>
          </p:cNvPr>
          <p:cNvGraphicFramePr>
            <a:graphicFrameLocks noGrp="1"/>
          </p:cNvGraphicFramePr>
          <p:nvPr/>
        </p:nvGraphicFramePr>
        <p:xfrm>
          <a:off x="525463" y="1277938"/>
          <a:ext cx="4064000" cy="541179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Marshall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Massachusetts Institute of Technology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Medical Scribe America-Fenway Health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Meharry Medical College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Mississippi Gulf Coast Community College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Mississippi University for Women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Morehouse College 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Morehouse School of Medicine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Mount Sinai School of Medicine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York City College of Technology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York University School of Medicine Sackler Institute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Norfolk State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 Carolina Central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 Carolina AT&amp;T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Northwestern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Ohio State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Pennsylvania State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Pennsylvania State University College of Medicine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Polytechnic University of Puerto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Rico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Ponce School of Medicine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Prairie View A&amp;M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Roosevelt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Rush University Medical Center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Salk Institute for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Biological Sciences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Diego State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Francisco State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Jose State University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Scripps Research Institute Florida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Spelman College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0B1626-7314-46FC-A58E-6FD2B7D17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82188"/>
              </p:ext>
            </p:extLst>
          </p:nvPr>
        </p:nvGraphicFramePr>
        <p:xfrm>
          <a:off x="4367813" y="1277938"/>
          <a:ext cx="3397250" cy="4870449"/>
        </p:xfrm>
        <a:graphic>
          <a:graphicData uri="http://schemas.openxmlformats.org/drawingml/2006/table">
            <a:tbl>
              <a:tblPr/>
              <a:tblGrid>
                <a:gridCol w="33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Louis University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Stony Brook University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Tennessee State University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Texas A&amp;M University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Texas</a:t>
                      </a:r>
                      <a:r>
                        <a:rPr lang="en-US" sz="1100" b="0" i="0" u="none" strike="noStrike" baseline="0" dirty="0">
                          <a:effectLst/>
                          <a:latin typeface="Arial"/>
                        </a:rPr>
                        <a:t> Southern University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Broad Institute of MIT and Harvard 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Thomas Jefferson University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Tulane University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UMDNJ Graduate School of Biomedical Sciences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UMDNJ New Jersey Medical School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UMDNJ University Hospital Cancer Center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California Santa Barbara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Cincinnati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Colorado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North Carolina at Chapel Hill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Universidad del Turabo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Universidad Metropolitana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Alabama at Birmingham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Arizona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Arkansas for Medical Sciences (UAMS)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California Berkeley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California Davis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California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Merced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California Los Angeles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California Riverside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California San Diego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California San Francisco</a:t>
                      </a:r>
                    </a:p>
                  </a:txBody>
                  <a:tcPr marL="12703" marR="12703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0303" name="Rectangle 17">
            <a:extLst>
              <a:ext uri="{FF2B5EF4-FFF2-40B4-BE49-F238E27FC236}">
                <a16:creationId xmlns:a16="http://schemas.microsoft.com/office/drawing/2014/main" id="{544565F0-C204-4B49-948D-E4C4AEFFB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884238"/>
            <a:ext cx="76073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800" b="1">
                <a:solidFill>
                  <a:schemeClr val="bg2"/>
                </a:solidFill>
              </a:rPr>
              <a:t>UNIVERSITIES WE HAVE WORKED WITH OVER THE YEARS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37DD4-37D9-19F2-0348-273C049D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6" y="218282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2E8F3-486E-74D9-32F7-95772ECA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57" y="254794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BB9A8B-B858-4A3C-9CC0-87110D11D1FD}"/>
              </a:ext>
            </a:extLst>
          </p:cNvPr>
          <p:cNvGraphicFramePr>
            <a:graphicFrameLocks noGrp="1"/>
          </p:cNvGraphicFramePr>
          <p:nvPr/>
        </p:nvGraphicFramePr>
        <p:xfrm>
          <a:off x="546100" y="1263650"/>
          <a:ext cx="4064000" cy="577216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University of Chicago</a:t>
                      </a:r>
                    </a:p>
                  </a:txBody>
                  <a:tcPr marL="12703" marR="12703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Connecticut</a:t>
                      </a:r>
                    </a:p>
                  </a:txBody>
                  <a:tcPr marL="12703" marR="12703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Delaware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Georgia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Hawaii at Manoa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University of Houston College of Pharmacy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University of Illinois,</a:t>
                      </a:r>
                      <a:r>
                        <a:rPr lang="en-US" sz="1100" b="0" i="0" u="none" strike="noStrike" baseline="0" dirty="0">
                          <a:effectLst/>
                          <a:latin typeface="Arial"/>
                        </a:rPr>
                        <a:t> Chicago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Illinois at Urbana Champaign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Kansas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Kentucky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Maryland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Maryland Baltimore County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Maryland College Park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Massachusetts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Medicine and Dentistry New Jersey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Miami Bascom Palmer Eye Institute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Miami Miller School of Medicine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Michigan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Minnesota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Mississippi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Missouri Columbia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New Mexico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North Carolina at Chapel Hill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North Texas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North Texas Health Science Center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Pennsylvania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Pittsburg</a:t>
                      </a:r>
                    </a:p>
                  </a:txBody>
                  <a:tcPr marL="12700" marR="12700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Puerto Rico at Rio Piedras</a:t>
                      </a:r>
                    </a:p>
                  </a:txBody>
                  <a:tcPr marL="12701" marR="12701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Puerto Rico Mayaguez Campus</a:t>
                      </a:r>
                    </a:p>
                  </a:txBody>
                  <a:tcPr marL="12701" marR="12701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1" marR="12701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1" marR="12701" marT="12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E618966-F6D8-421C-9A23-FF0AB9312E43}"/>
              </a:ext>
            </a:extLst>
          </p:cNvPr>
          <p:cNvGraphicFramePr>
            <a:graphicFrameLocks noGrp="1"/>
          </p:cNvGraphicFramePr>
          <p:nvPr/>
        </p:nvGraphicFramePr>
        <p:xfrm>
          <a:off x="4225925" y="1277938"/>
          <a:ext cx="3305175" cy="4857759"/>
        </p:xfrm>
        <a:graphic>
          <a:graphicData uri="http://schemas.openxmlformats.org/drawingml/2006/table">
            <a:tbl>
              <a:tblPr/>
              <a:tblGrid>
                <a:gridCol w="330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9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South Carolina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Southern California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Southern Mississippi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Tennessee Memphis HSC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Texas, Austin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Texas / MD Anderson Cancer Center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Texas El Paso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University of Texas Health Science Center 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University of Texas San Antonio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Texas MD Anderson Cancer Center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Wisconsin Madison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Wisconsin Madison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Vanderbilt University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Virginia Tech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Wake Forest University Health Sciences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Wake Forest University School of Medicine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Wayne State University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Wayne State University School of Medicine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Weill Cornell Medical College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 Coast University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 Virginia University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Wistar Institute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Woodbury University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Xavier University of Louisiana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Yale University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47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York College / City University of New York 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CUNY</a:t>
                      </a:r>
                    </a:p>
                  </a:txBody>
                  <a:tcPr marL="12701" marR="12701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2352" name="Rectangle 17">
            <a:extLst>
              <a:ext uri="{FF2B5EF4-FFF2-40B4-BE49-F238E27FC236}">
                <a16:creationId xmlns:a16="http://schemas.microsoft.com/office/drawing/2014/main" id="{41306603-5762-41AE-A775-02A02C8B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884238"/>
            <a:ext cx="7634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800" b="1">
                <a:solidFill>
                  <a:schemeClr val="bg2"/>
                </a:solidFill>
              </a:rPr>
              <a:t>UNIVERSITIES WE HAVE WORKED WITH OVER THE YEARS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C74276-7FD5-3BB7-0CC2-71DDD33ED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6" y="218282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E3BDF-487B-9DD6-5C1F-13335B80D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57" y="254794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>
            <a:extLst>
              <a:ext uri="{FF2B5EF4-FFF2-40B4-BE49-F238E27FC236}">
                <a16:creationId xmlns:a16="http://schemas.microsoft.com/office/drawing/2014/main" id="{32DF3853-09AC-43BD-A828-73DBBDC8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364554"/>
            <a:ext cx="8264525" cy="41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7938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i="1" dirty="0">
                <a:solidFill>
                  <a:srgbClr val="F6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Students</a:t>
            </a:r>
          </a:p>
          <a:p>
            <a:pPr marL="228600" indent="-220663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Extensive exposure to the medical device or biotechnology industries</a:t>
            </a:r>
          </a:p>
          <a:p>
            <a:pPr marL="228600" indent="-220663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guidance</a:t>
            </a:r>
          </a:p>
          <a:p>
            <a:pPr marL="228600" indent="-220663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expenses paid to participate in the program</a:t>
            </a:r>
          </a:p>
          <a:p>
            <a:pPr marL="228600" indent="-220663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year of mentoring from an industry executive</a:t>
            </a:r>
          </a:p>
          <a:p>
            <a:pPr marL="228600" indent="-220663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5-day training session including participation in a major international industry conference</a:t>
            </a:r>
          </a:p>
          <a:p>
            <a:pPr marL="7937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i="1" dirty="0">
                <a:solidFill>
                  <a:srgbClr val="F6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Universities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for their students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costs for universities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Augments career development/placement activities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836A9B-1014-DD4E-AE51-23102395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896" y="919974"/>
            <a:ext cx="3811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bg2"/>
                </a:solidFill>
              </a:rPr>
              <a:t>PROGRAM GOALS &amp; BENEFITS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94917D-6C95-C3D4-5B13-EAB70A2B3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6" y="218282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B3B9D-5A47-1B4B-DF4A-996998AB6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57" y="254794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8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>
            <a:extLst>
              <a:ext uri="{FF2B5EF4-FFF2-40B4-BE49-F238E27FC236}">
                <a16:creationId xmlns:a16="http://schemas.microsoft.com/office/drawing/2014/main" id="{32DF3853-09AC-43BD-A828-73DBBDC8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364554"/>
            <a:ext cx="8264525" cy="529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7938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 – </a:t>
            </a:r>
            <a:b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b="1" i="1" dirty="0">
                <a:solidFill>
                  <a:srgbClr val="F6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coaching and personalized mentoring plan</a:t>
            </a:r>
          </a:p>
          <a:p>
            <a:pPr marL="228600" indent="-220663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what industry is about including markets served, products and services offered, and current and future trends in R&amp;D</a:t>
            </a:r>
          </a:p>
          <a:p>
            <a:pPr marL="228600" indent="-220663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about career opportunities and paths in industry</a:t>
            </a:r>
          </a:p>
          <a:p>
            <a:pPr marL="228600" indent="-220663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a successful career by developing social media strategies, “elevator” pitch, and high-impact resume, improving networking skills and learning how to benefit from industry conferences</a:t>
            </a:r>
          </a:p>
          <a:p>
            <a:pPr marL="7937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2000" b="1" i="1" dirty="0">
                <a:solidFill>
                  <a:srgbClr val="F6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to the SMDP Scholars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SMDP Training Session (meals included)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for a major industry conference  (meals included)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year of ICPD support and networking opportunities on the SMDP Mentoring Portal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personalized profile and project pages on the SMDP Portal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Lodging for the SMDP Training Session and industry conference</a:t>
            </a:r>
          </a:p>
          <a:p>
            <a:pPr marL="228600" indent="-220663" eaLnBrk="1" hangingPunct="1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cost reimbursement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836A9B-1014-DD4E-AE51-23102395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896" y="919974"/>
            <a:ext cx="3811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bg2"/>
                </a:solidFill>
              </a:rPr>
              <a:t>PROGRAM GOALS &amp; BENEFITS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65D902-5043-32BE-68C2-E45D93015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6" y="218282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4EEF3-CF80-1839-C6AF-EF637A3C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57" y="254794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2">
            <a:extLst>
              <a:ext uri="{FF2B5EF4-FFF2-40B4-BE49-F238E27FC236}">
                <a16:creationId xmlns:a16="http://schemas.microsoft.com/office/drawing/2014/main" id="{56A95C0D-7787-48E9-9D95-7B8EA161E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96" y="1474619"/>
            <a:ext cx="80518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 – </a:t>
            </a:r>
            <a:b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b="1" i="1" dirty="0">
                <a:solidFill>
                  <a:srgbClr val="F6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development for senior and mid-level leaders</a:t>
            </a:r>
          </a:p>
          <a:p>
            <a:pPr indent="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Enhance coaching and mentoring skills</a:t>
            </a:r>
          </a:p>
          <a:p>
            <a:pPr indent="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Improve skills at identifying high-potential talent</a:t>
            </a:r>
          </a:p>
          <a:p>
            <a:pPr indent="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Greater support of organization’s diversity and inclusion activities</a:t>
            </a:r>
          </a:p>
          <a:p>
            <a:pPr indent="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Stronger awareness of the importance of workplace diversity</a:t>
            </a:r>
          </a:p>
          <a:p>
            <a:pPr marL="342900" indent="-334963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with industry peers and gain greater awareness of emerging research</a:t>
            </a:r>
          </a:p>
          <a:p>
            <a:pPr indent="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Greater understanding of the industry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2B206BD-680A-E24E-A4A1-0B933BDD7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172" y="919974"/>
            <a:ext cx="3846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bg2"/>
                </a:solidFill>
              </a:rPr>
              <a:t>PROGRAM GOALS &amp; BENEFITS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6BC0E4-6DCE-167C-3AA6-51F75A693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6" y="218282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1B331C-C1E4-23B8-A915-4A2B99EAD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57" y="254794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2">
            <a:extLst>
              <a:ext uri="{FF2B5EF4-FFF2-40B4-BE49-F238E27FC236}">
                <a16:creationId xmlns:a16="http://schemas.microsoft.com/office/drawing/2014/main" id="{EFC00CE1-8274-4697-862E-6A836FBC9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" y="1432779"/>
            <a:ext cx="8264525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Sponsor Companies –</a:t>
            </a:r>
            <a:b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b="1" i="1" dirty="0">
                <a:solidFill>
                  <a:srgbClr val="F6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with SMDP on diversity and executive development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Talent acquisition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diverse top talent from current programs and SMDP alumni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development for high-potential leaders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heterogenous technical workforce -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Better solutions to complex problems when addressed by diverse groups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Leverage diversity and inclusion strategies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Recognition of support at events and virtual resources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Messaging to internal and external stakeholders about the importance the company places on diversity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Tax-deductible sponsorship</a:t>
            </a:r>
            <a:endParaRPr lang="en-US" altLang="en-US" sz="2000" dirty="0"/>
          </a:p>
        </p:txBody>
      </p:sp>
      <p:sp>
        <p:nvSpPr>
          <p:cNvPr id="12294" name="TextBox 1">
            <a:extLst>
              <a:ext uri="{FF2B5EF4-FFF2-40B4-BE49-F238E27FC236}">
                <a16:creationId xmlns:a16="http://schemas.microsoft.com/office/drawing/2014/main" id="{9EA10563-431B-4460-871A-F2DA11E4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07" y="919974"/>
            <a:ext cx="4667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bg2"/>
                </a:solidFill>
              </a:rPr>
              <a:t>PROGRAM GOALS &amp; BENEFITS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0A2029-BC30-125E-D58B-2904BF3C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6" y="218282"/>
            <a:ext cx="862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 b="1" dirty="0">
                <a:solidFill>
                  <a:schemeClr val="bg2"/>
                </a:solidFill>
              </a:rPr>
              <a:t>Scholar Mentoring &amp; Development Program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26BF52-C23F-5EB6-2CD8-EE5461514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57" y="254794"/>
            <a:ext cx="8231187" cy="641350"/>
          </a:xfrm>
          <a:prstGeom prst="rect">
            <a:avLst/>
          </a:prstGeom>
          <a:noFill/>
          <a:ln w="19050">
            <a:solidFill>
              <a:srgbClr val="F6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F47D4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27A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14715</TotalTime>
  <Words>1537</Words>
  <Application>Microsoft Office PowerPoint</Application>
  <PresentationFormat>Letter Paper (8.5x11 in)</PresentationFormat>
  <Paragraphs>332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Helvetica Neue Light</vt:lpstr>
      <vt:lpstr>Times New Roman</vt:lpstr>
      <vt:lpstr>Default Design</vt:lpstr>
      <vt:lpstr>PowerPoint Presentation</vt:lpstr>
      <vt:lpstr>PowerPoint Presentation</vt:lpstr>
      <vt:lpstr>Our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Elisabeth Freeman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diversity to advance science</dc:title>
  <dc:creator>Elisabeth Freeman</dc:creator>
  <cp:lastModifiedBy>Dustielyn Savage</cp:lastModifiedBy>
  <cp:revision>418</cp:revision>
  <cp:lastPrinted>2024-09-17T15:25:06Z</cp:lastPrinted>
  <dcterms:created xsi:type="dcterms:W3CDTF">2012-02-17T23:05:04Z</dcterms:created>
  <dcterms:modified xsi:type="dcterms:W3CDTF">2025-02-18T15:49:25Z</dcterms:modified>
</cp:coreProperties>
</file>